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5E88DE-1CC5-4F69-8868-29C71744193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EFCA2-5F97-4619-9404-4EDA9B95F84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5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0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9388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8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122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70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B08D37-5716-44C1-8B96-CCDFB9583F14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EBE9-EDCD-496B-B277-286E07ECBFB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4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8C2B8-B5F6-4AA2-9356-C41A60159ACF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708D5-CFFA-4EF4-AF51-D91EB799F7B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0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79DAD1-3519-4D70-BE40-63E5D5182290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DCAD4-5F0B-421D-AF0B-EDE7B0E89A3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0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69A0A-5480-476A-9D91-10DF9A62EE58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485FC-A91B-4FB7-8314-4389B934D1E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5FF071-9C2D-4D5F-BC33-4BA5F830FFD5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4FEF6-392E-4CE7-B4D9-CE3DB5E9D9F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7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21B865-7EE8-485B-AEBE-272566FC21D4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E3AB8-8B12-45AC-B8E1-8A473F77AB4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1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7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E1FF2-6C48-40FE-A2FF-5D2057E7AB0C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2BC3A-C58A-46CB-BCB7-8D0D359D106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2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AD32B6-2F32-4EB8-9E81-7587B37DE03E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02A78-F63B-4D85-9CD9-B861E8A4A00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1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98BFBE-628B-49C3-A9BB-0E038931E782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35869-8A42-41F5-BB6D-18F82B7AE90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6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1723EF-6B09-4F7A-8706-5BF9021909AD}" type="datetimeFigureOut">
              <a:rPr lang="en-US" smtClean="0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BB0575F-B216-4DE4-AF7B-F9402529D17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8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600075" y="1504953"/>
            <a:ext cx="7772400" cy="1470025"/>
          </a:xfrm>
        </p:spPr>
        <p:txBody>
          <a:bodyPr rtlCol="0">
            <a:normAutofit fontScale="90000"/>
          </a:bodyPr>
          <a:lstStyle/>
          <a:p>
            <a:pPr defTabSz="1097280" eaLnBrk="1" fontAlgn="auto" hangingPunct="1">
              <a:spcAft>
                <a:spcPts val="0"/>
              </a:spcAft>
              <a:defRPr/>
            </a:pPr>
            <a:r>
              <a:rPr lang="es-CL" sz="5280" b="1" dirty="0"/>
              <a:t>Unidad I.</a:t>
            </a:r>
            <a:r>
              <a:rPr lang="es-CL" sz="5280" dirty="0"/>
              <a:t> </a:t>
            </a:r>
            <a:br>
              <a:rPr lang="es-CL" sz="5280" dirty="0"/>
            </a:br>
            <a:r>
              <a:rPr lang="es-CL" sz="5280" b="1" dirty="0"/>
              <a:t>“RAZONES”</a:t>
            </a:r>
          </a:p>
        </p:txBody>
      </p:sp>
      <p:sp>
        <p:nvSpPr>
          <p:cNvPr id="3" name="Subtítulo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141810" y="4171953"/>
            <a:ext cx="6400800" cy="2105025"/>
          </a:xfrm>
        </p:spPr>
        <p:txBody>
          <a:bodyPr rtlCol="0">
            <a:normAutofit/>
          </a:bodyPr>
          <a:lstStyle/>
          <a:p>
            <a:pPr defTabSz="109728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CL" sz="3200" dirty="0">
                <a:solidFill>
                  <a:schemeClr val="tx1"/>
                </a:solidFill>
              </a:rPr>
              <a:t>Curso: 6to Básico.</a:t>
            </a:r>
          </a:p>
          <a:p>
            <a:pPr defTabSz="109728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CL" sz="3200" dirty="0">
                <a:solidFill>
                  <a:schemeClr val="tx1"/>
                </a:solidFill>
              </a:rPr>
              <a:t>Asignatura: Matemática.</a:t>
            </a:r>
          </a:p>
          <a:p>
            <a:pPr defTabSz="109728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CL" sz="3200" dirty="0">
                <a:solidFill>
                  <a:schemeClr val="tx1"/>
                </a:solidFill>
              </a:rPr>
              <a:t>PROF. MARÍA INÉS HERRERA O.</a:t>
            </a:r>
          </a:p>
        </p:txBody>
      </p:sp>
      <p:sp>
        <p:nvSpPr>
          <p:cNvPr id="4" name="Rectangle 2">
            <a:extLst/>
          </p:cNvPr>
          <p:cNvSpPr>
            <a:spLocks noChangeArrowheads="1"/>
          </p:cNvSpPr>
          <p:nvPr/>
        </p:nvSpPr>
        <p:spPr bwMode="auto">
          <a:xfrm>
            <a:off x="2195514" y="777875"/>
            <a:ext cx="184731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Rectangle 3">
            <a:extLst/>
          </p:cNvPr>
          <p:cNvSpPr>
            <a:spLocks noChangeArrowheads="1"/>
          </p:cNvSpPr>
          <p:nvPr/>
        </p:nvSpPr>
        <p:spPr bwMode="auto">
          <a:xfrm>
            <a:off x="1557338" y="6276975"/>
            <a:ext cx="5029200" cy="2301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defRPr/>
            </a:pPr>
            <a:r>
              <a:rPr lang="es-CL" altLang="es-CL" sz="900" dirty="0">
                <a:solidFill>
                  <a:srgbClr val="7E000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creado por Antonela Cerón Fuentes para uso exclusivo de Mi Aula.</a:t>
            </a:r>
            <a:endParaRPr lang="es-CL" altLang="es-CL" dirty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143000"/>
          </a:xfrm>
        </p:spPr>
        <p:txBody>
          <a:bodyPr/>
          <a:lstStyle/>
          <a:p>
            <a:r>
              <a:rPr lang="es-CL" dirty="0"/>
              <a:t>¿Qué es una razón?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800"/>
          </a:xfrm>
        </p:spPr>
        <p:txBody>
          <a:bodyPr/>
          <a:lstStyle/>
          <a:p>
            <a:pPr algn="just">
              <a:buNone/>
            </a:pPr>
            <a:r>
              <a:rPr lang="es-CL" dirty="0"/>
              <a:t>   Razón se define como la comparación de dos magnitudes (Objetos, personas unidades de medida, </a:t>
            </a:r>
            <a:r>
              <a:rPr lang="es-CL" dirty="0" err="1"/>
              <a:t>etc</a:t>
            </a:r>
            <a:r>
              <a:rPr lang="es-CL" dirty="0"/>
              <a:t>)</a:t>
            </a:r>
          </a:p>
          <a:p>
            <a:pPr algn="just">
              <a:buNone/>
            </a:pPr>
            <a:r>
              <a:rPr lang="es-CL" b="1" dirty="0"/>
              <a:t>Se escribe </a:t>
            </a:r>
            <a:r>
              <a:rPr lang="es-CL" dirty="0"/>
              <a:t>4:5 o </a:t>
            </a:r>
            <a:r>
              <a:rPr lang="es-CL" u="sng" dirty="0"/>
              <a:t>4</a:t>
            </a:r>
          </a:p>
          <a:p>
            <a:pPr algn="just">
              <a:buNone/>
            </a:pPr>
            <a:r>
              <a:rPr lang="es-CL" dirty="0"/>
              <a:t>                             5</a:t>
            </a:r>
          </a:p>
          <a:p>
            <a:pPr algn="just">
              <a:buNone/>
            </a:pPr>
            <a:r>
              <a:rPr lang="es-CL" b="1" dirty="0"/>
              <a:t>Se lee </a:t>
            </a:r>
            <a:r>
              <a:rPr lang="es-CL" dirty="0"/>
              <a:t>4 es a 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30446-FA6A-4E70-AF21-BA2E13F22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s-CL" dirty="0"/>
              <a:t>Términos de una razón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ADC10B-39AF-4F9C-B523-36F8714B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CL" sz="8000" u="sng" dirty="0">
                <a:solidFill>
                  <a:schemeClr val="accent1"/>
                </a:solidFill>
              </a:rPr>
              <a:t>4</a:t>
            </a:r>
            <a:r>
              <a:rPr lang="es-CL" sz="8000" dirty="0">
                <a:solidFill>
                  <a:schemeClr val="accent1"/>
                </a:solidFill>
              </a:rPr>
              <a:t>         Antecedente</a:t>
            </a:r>
          </a:p>
          <a:p>
            <a:pPr algn="just">
              <a:buNone/>
            </a:pPr>
            <a:r>
              <a:rPr lang="es-CL" sz="8000" dirty="0">
                <a:solidFill>
                  <a:srgbClr val="FF0000"/>
                </a:solidFill>
              </a:rPr>
              <a:t>5        Consecuente</a:t>
            </a:r>
          </a:p>
          <a:p>
            <a:pPr marL="0" indent="0">
              <a:buNone/>
            </a:pPr>
            <a:endParaRPr lang="es-CL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DD07CAC0-04CE-4DE7-9044-F3D24DC6C0E5}"/>
              </a:ext>
            </a:extLst>
          </p:cNvPr>
          <p:cNvCxnSpPr/>
          <p:nvPr/>
        </p:nvCxnSpPr>
        <p:spPr>
          <a:xfrm>
            <a:off x="1259632" y="2564904"/>
            <a:ext cx="13681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64A576A9-8A81-4EA7-A87A-C33882D31573}"/>
              </a:ext>
            </a:extLst>
          </p:cNvPr>
          <p:cNvCxnSpPr/>
          <p:nvPr/>
        </p:nvCxnSpPr>
        <p:spPr>
          <a:xfrm>
            <a:off x="1259632" y="4005064"/>
            <a:ext cx="136815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66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983180"/>
          </a:xfrm>
        </p:spPr>
        <p:txBody>
          <a:bodyPr/>
          <a:lstStyle/>
          <a:p>
            <a:pPr>
              <a:buNone/>
            </a:pPr>
            <a:r>
              <a:rPr lang="es-CL" dirty="0"/>
              <a:t>4:5</a:t>
            </a:r>
          </a:p>
          <a:p>
            <a:pPr>
              <a:buNone/>
            </a:pPr>
            <a:r>
              <a:rPr lang="es-CL" dirty="0"/>
              <a:t>    Significa por ejemplo que para hacer chocolate caliente necesito por cada </a:t>
            </a:r>
            <a:r>
              <a:rPr lang="es-CL" b="1" dirty="0">
                <a:solidFill>
                  <a:srgbClr val="FF0000"/>
                </a:solidFill>
              </a:rPr>
              <a:t>4 tazas de leche</a:t>
            </a:r>
            <a:r>
              <a:rPr lang="es-CL" dirty="0"/>
              <a:t>, </a:t>
            </a:r>
            <a:r>
              <a:rPr lang="es-CL" b="1" dirty="0">
                <a:solidFill>
                  <a:srgbClr val="00B0F0"/>
                </a:solidFill>
              </a:rPr>
              <a:t>5 de chocolate</a:t>
            </a:r>
            <a:r>
              <a:rPr lang="es-CL" dirty="0"/>
              <a:t>.</a:t>
            </a:r>
          </a:p>
        </p:txBody>
      </p:sp>
      <p:sp>
        <p:nvSpPr>
          <p:cNvPr id="4" name="3 Elipse"/>
          <p:cNvSpPr/>
          <p:nvPr/>
        </p:nvSpPr>
        <p:spPr>
          <a:xfrm>
            <a:off x="2500298" y="400050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3143240" y="400050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2500298" y="471488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3143240" y="471488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4357686" y="392906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4357686" y="4857760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5357818" y="4857760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4857752" y="4357694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5357818" y="392906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197495"/>
          </a:xfrm>
        </p:spPr>
        <p:txBody>
          <a:bodyPr/>
          <a:lstStyle/>
          <a:p>
            <a:pPr algn="just">
              <a:buNone/>
            </a:pPr>
            <a:r>
              <a:rPr lang="es-CL" dirty="0"/>
              <a:t>    </a:t>
            </a:r>
            <a:r>
              <a:rPr lang="es-CL" sz="3200" dirty="0"/>
              <a:t>Las razones se pueden amplificar y simplificar, resultando razones iguales.</a:t>
            </a:r>
          </a:p>
          <a:p>
            <a:pPr algn="just">
              <a:buNone/>
            </a:pPr>
            <a:r>
              <a:rPr lang="es-CL" sz="3200" dirty="0"/>
              <a:t>    En la receta anterior, si quiero hacer el doble de cantidad se tendrá que ocupar </a:t>
            </a:r>
            <a:r>
              <a:rPr lang="es-CL" sz="3200" b="1" dirty="0">
                <a:solidFill>
                  <a:srgbClr val="FF0000"/>
                </a:solidFill>
              </a:rPr>
              <a:t>8 tazas de leche </a:t>
            </a:r>
            <a:r>
              <a:rPr lang="es-CL" sz="3200" dirty="0"/>
              <a:t>y </a:t>
            </a:r>
            <a:r>
              <a:rPr lang="es-CL" sz="3200" b="1" dirty="0">
                <a:solidFill>
                  <a:srgbClr val="00B0F0"/>
                </a:solidFill>
              </a:rPr>
              <a:t>10 de chocolate</a:t>
            </a:r>
            <a:r>
              <a:rPr lang="es-CL" sz="3200" dirty="0"/>
              <a:t>.</a:t>
            </a:r>
          </a:p>
          <a:p>
            <a:pPr algn="just">
              <a:buNone/>
            </a:pPr>
            <a:endParaRPr lang="es-CL" sz="3200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</p:txBody>
      </p:sp>
      <p:sp>
        <p:nvSpPr>
          <p:cNvPr id="4" name="3 Elipse"/>
          <p:cNvSpPr/>
          <p:nvPr/>
        </p:nvSpPr>
        <p:spPr>
          <a:xfrm>
            <a:off x="1428728" y="4071942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2071670" y="4071942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2714612" y="4071942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2786050" y="471488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2143108" y="471488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1500166" y="471488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785786" y="4714884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785786" y="4071942"/>
            <a:ext cx="500066" cy="5000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4286248" y="392906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5786446" y="392906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4286248" y="500063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6786578" y="392906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6786578" y="500063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4714876" y="4500570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5214942" y="500063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6286512" y="4429132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Elipse"/>
          <p:cNvSpPr/>
          <p:nvPr/>
        </p:nvSpPr>
        <p:spPr>
          <a:xfrm>
            <a:off x="5929322" y="500063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5143504" y="3929066"/>
            <a:ext cx="500066" cy="50006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911742"/>
          </a:xfrm>
        </p:spPr>
        <p:txBody>
          <a:bodyPr/>
          <a:lstStyle/>
          <a:p>
            <a:pPr algn="ctr">
              <a:buNone/>
            </a:pPr>
            <a:r>
              <a:rPr lang="es-CL" sz="5400" b="1" dirty="0">
                <a:solidFill>
                  <a:srgbClr val="FF0000"/>
                </a:solidFill>
              </a:rPr>
              <a:t>4</a:t>
            </a:r>
            <a:r>
              <a:rPr lang="es-CL" sz="5400" dirty="0"/>
              <a:t>:</a:t>
            </a:r>
            <a:r>
              <a:rPr lang="es-CL" sz="5400" b="1" dirty="0">
                <a:solidFill>
                  <a:srgbClr val="00B0F0"/>
                </a:solidFill>
              </a:rPr>
              <a:t>5</a:t>
            </a:r>
            <a:r>
              <a:rPr lang="es-CL" sz="5400" dirty="0"/>
              <a:t> = </a:t>
            </a:r>
            <a:r>
              <a:rPr lang="es-CL" sz="5400" b="1" dirty="0">
                <a:solidFill>
                  <a:srgbClr val="FF0000"/>
                </a:solidFill>
              </a:rPr>
              <a:t>8</a:t>
            </a:r>
            <a:r>
              <a:rPr lang="es-CL" sz="5400" dirty="0"/>
              <a:t>:</a:t>
            </a:r>
            <a:r>
              <a:rPr lang="es-CL" sz="5400" b="1" dirty="0">
                <a:solidFill>
                  <a:srgbClr val="00B0F0"/>
                </a:solidFill>
              </a:rPr>
              <a:t>10</a:t>
            </a:r>
          </a:p>
          <a:p>
            <a:pPr algn="ctr">
              <a:buNone/>
            </a:pPr>
            <a:r>
              <a:rPr lang="es-CL" sz="5400" b="1" dirty="0">
                <a:solidFill>
                  <a:srgbClr val="FF0000"/>
                </a:solidFill>
              </a:rPr>
              <a:t>_</a:t>
            </a:r>
            <a:r>
              <a:rPr lang="es-CL" sz="5400" b="1" u="sng" dirty="0">
                <a:solidFill>
                  <a:srgbClr val="FF0000"/>
                </a:solidFill>
              </a:rPr>
              <a:t> 4 </a:t>
            </a:r>
            <a:r>
              <a:rPr lang="es-CL" sz="5400" dirty="0">
                <a:solidFill>
                  <a:srgbClr val="FF0000"/>
                </a:solidFill>
              </a:rPr>
              <a:t> </a:t>
            </a:r>
            <a:r>
              <a:rPr lang="es-CL" sz="5400" b="1" dirty="0">
                <a:solidFill>
                  <a:srgbClr val="FF0000"/>
                </a:solidFill>
              </a:rPr>
              <a:t>= </a:t>
            </a:r>
            <a:r>
              <a:rPr lang="es-CL" sz="5400" b="1" u="sng" dirty="0">
                <a:solidFill>
                  <a:srgbClr val="FF0000"/>
                </a:solidFill>
              </a:rPr>
              <a:t> _8_ </a:t>
            </a:r>
          </a:p>
          <a:p>
            <a:pPr algn="just">
              <a:buNone/>
            </a:pPr>
            <a:r>
              <a:rPr lang="es-CL" sz="5400" b="1" dirty="0">
                <a:solidFill>
                  <a:srgbClr val="FF0000"/>
                </a:solidFill>
              </a:rPr>
              <a:t>                    </a:t>
            </a:r>
            <a:r>
              <a:rPr lang="es-CL" sz="5400" b="1" dirty="0">
                <a:solidFill>
                  <a:srgbClr val="00B0F0"/>
                </a:solidFill>
              </a:rPr>
              <a:t>5       10</a:t>
            </a:r>
          </a:p>
          <a:p>
            <a:pPr algn="ctr">
              <a:buNone/>
            </a:pPr>
            <a:r>
              <a:rPr lang="es-CL" sz="5400" b="1" dirty="0">
                <a:solidFill>
                  <a:srgbClr val="FF0000"/>
                </a:solidFill>
              </a:rPr>
              <a:t>4</a:t>
            </a:r>
            <a:r>
              <a:rPr lang="es-CL" sz="5400" b="1" dirty="0">
                <a:solidFill>
                  <a:srgbClr val="00B0F0"/>
                </a:solidFill>
              </a:rPr>
              <a:t> </a:t>
            </a:r>
            <a:r>
              <a:rPr lang="es-CL" sz="5400" dirty="0"/>
              <a:t>es a </a:t>
            </a:r>
            <a:r>
              <a:rPr lang="es-CL" sz="5400" b="1" dirty="0">
                <a:solidFill>
                  <a:srgbClr val="00B0F0"/>
                </a:solidFill>
              </a:rPr>
              <a:t>5 </a:t>
            </a:r>
            <a:r>
              <a:rPr lang="es-CL" sz="5400" dirty="0"/>
              <a:t>como</a:t>
            </a:r>
            <a:r>
              <a:rPr lang="es-CL" sz="5400" b="1" dirty="0">
                <a:solidFill>
                  <a:srgbClr val="00B0F0"/>
                </a:solidFill>
              </a:rPr>
              <a:t> </a:t>
            </a:r>
            <a:r>
              <a:rPr lang="es-CL" sz="5400" b="1" dirty="0">
                <a:solidFill>
                  <a:srgbClr val="FF0000"/>
                </a:solidFill>
              </a:rPr>
              <a:t>8</a:t>
            </a:r>
            <a:r>
              <a:rPr lang="es-CL" sz="5400" b="1" dirty="0">
                <a:solidFill>
                  <a:srgbClr val="00B0F0"/>
                </a:solidFill>
              </a:rPr>
              <a:t> </a:t>
            </a:r>
            <a:r>
              <a:rPr lang="es-CL" sz="5400" dirty="0"/>
              <a:t>es a </a:t>
            </a:r>
            <a:r>
              <a:rPr lang="es-CL" sz="5400" b="1" dirty="0">
                <a:solidFill>
                  <a:srgbClr val="00B0F0"/>
                </a:solidFill>
              </a:rPr>
              <a:t>10</a:t>
            </a:r>
          </a:p>
          <a:p>
            <a:pPr algn="ctr">
              <a:buNone/>
            </a:pPr>
            <a:endParaRPr lang="es-CL" sz="5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983180"/>
          </a:xfrm>
        </p:spPr>
        <p:txBody>
          <a:bodyPr/>
          <a:lstStyle/>
          <a:p>
            <a:pPr algn="just">
              <a:buNone/>
            </a:pPr>
            <a:r>
              <a:rPr lang="es-CL" dirty="0"/>
              <a:t>    Para saber si dos fracciones son iguales, se multiplican cruzados los términos de las razones.</a:t>
            </a:r>
          </a:p>
          <a:p>
            <a:pPr algn="ctr">
              <a:buNone/>
            </a:pPr>
            <a:r>
              <a:rPr lang="es-CL" sz="4000" b="1" dirty="0"/>
              <a:t>40 =</a:t>
            </a:r>
            <a:r>
              <a:rPr lang="es-CL" sz="4000" b="1" u="sng" dirty="0">
                <a:solidFill>
                  <a:srgbClr val="FF0000"/>
                </a:solidFill>
              </a:rPr>
              <a:t>_ 4 </a:t>
            </a:r>
            <a:r>
              <a:rPr lang="es-CL" sz="4000" u="sng" dirty="0">
                <a:solidFill>
                  <a:srgbClr val="FF0000"/>
                </a:solidFill>
              </a:rPr>
              <a:t> </a:t>
            </a:r>
            <a:r>
              <a:rPr lang="es-CL" sz="4000" b="1" dirty="0">
                <a:solidFill>
                  <a:srgbClr val="FF0000"/>
                </a:solidFill>
              </a:rPr>
              <a:t>=  _</a:t>
            </a:r>
            <a:r>
              <a:rPr lang="es-CL" sz="4000" b="1" u="sng" dirty="0">
                <a:solidFill>
                  <a:srgbClr val="FF0000"/>
                </a:solidFill>
              </a:rPr>
              <a:t>8</a:t>
            </a:r>
            <a:r>
              <a:rPr lang="es-CL" sz="4000" b="1" dirty="0">
                <a:solidFill>
                  <a:srgbClr val="FF0000"/>
                </a:solidFill>
              </a:rPr>
              <a:t>_ </a:t>
            </a:r>
            <a:r>
              <a:rPr lang="es-CL" sz="4000" b="1" dirty="0"/>
              <a:t>= 40</a:t>
            </a:r>
          </a:p>
          <a:p>
            <a:pPr algn="just">
              <a:buNone/>
            </a:pPr>
            <a:r>
              <a:rPr lang="es-CL" sz="4000" b="1" dirty="0">
                <a:solidFill>
                  <a:srgbClr val="FF0000"/>
                </a:solidFill>
              </a:rPr>
              <a:t>                             </a:t>
            </a:r>
            <a:r>
              <a:rPr lang="es-CL" sz="4000" b="1" dirty="0">
                <a:solidFill>
                  <a:srgbClr val="00B0F0"/>
                </a:solidFill>
              </a:rPr>
              <a:t>5       10</a:t>
            </a:r>
          </a:p>
          <a:p>
            <a:pPr algn="ctr">
              <a:buNone/>
            </a:pPr>
            <a:r>
              <a:rPr lang="es-CL" sz="4000" dirty="0"/>
              <a:t>10 x 4 = 5 x 8 </a:t>
            </a:r>
          </a:p>
          <a:p>
            <a:pPr algn="ctr">
              <a:buNone/>
            </a:pPr>
            <a:r>
              <a:rPr lang="es-CL" sz="4000" dirty="0"/>
              <a:t>40   =    40</a:t>
            </a:r>
          </a:p>
          <a:p>
            <a:pPr algn="just">
              <a:buNone/>
            </a:pPr>
            <a:endParaRPr lang="es-CL" dirty="0"/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4143372" y="3357562"/>
            <a:ext cx="785818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6200000" flipV="1">
            <a:off x="4143372" y="3357562"/>
            <a:ext cx="714380" cy="7143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206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Calibri</vt:lpstr>
      <vt:lpstr>Times New Roman</vt:lpstr>
      <vt:lpstr>Trebuchet MS</vt:lpstr>
      <vt:lpstr>Wingdings 3</vt:lpstr>
      <vt:lpstr>Faceta</vt:lpstr>
      <vt:lpstr>Unidad I.  “RAZONES”</vt:lpstr>
      <vt:lpstr>¿Qué es una razón?</vt:lpstr>
      <vt:lpstr>Términos de una razón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I.  “RAZONES”</dc:title>
  <dc:creator>pc</dc:creator>
  <cp:lastModifiedBy>Ma Ines</cp:lastModifiedBy>
  <cp:revision>8</cp:revision>
  <dcterms:created xsi:type="dcterms:W3CDTF">2018-12-28T12:18:40Z</dcterms:created>
  <dcterms:modified xsi:type="dcterms:W3CDTF">2020-04-28T23:45:21Z</dcterms:modified>
</cp:coreProperties>
</file>